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Playfair Display"/>
      <p:regular r:id="rId14"/>
      <p:bold r:id="rId15"/>
      <p:italic r:id="rId16"/>
      <p:boldItalic r:id="rId17"/>
    </p:embeddedFont>
    <p:embeddedFont>
      <p:font typeface="Montserrat"/>
      <p:regular r:id="rId18"/>
      <p:bold r:id="rId19"/>
      <p:italic r:id="rId20"/>
      <p:boldItalic r:id="rId21"/>
    </p:embeddedFont>
    <p:embeddedFont>
      <p:font typeface="Oswald"/>
      <p:regular r:id="rId22"/>
      <p:bold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italic.fntdata"/><Relationship Id="rId11" Type="http://schemas.openxmlformats.org/officeDocument/2006/relationships/slide" Target="slides/slide6.xml"/><Relationship Id="rId22" Type="http://schemas.openxmlformats.org/officeDocument/2006/relationships/font" Target="fonts/Oswald-regular.fntdata"/><Relationship Id="rId10" Type="http://schemas.openxmlformats.org/officeDocument/2006/relationships/slide" Target="slides/slide5.xml"/><Relationship Id="rId21" Type="http://schemas.openxmlformats.org/officeDocument/2006/relationships/font" Target="fonts/Montserrat-boldItalic.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Oswal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PlayfairDisplay-bold.fntdata"/><Relationship Id="rId14" Type="http://schemas.openxmlformats.org/officeDocument/2006/relationships/font" Target="fonts/PlayfairDisplay-regular.fntdata"/><Relationship Id="rId17" Type="http://schemas.openxmlformats.org/officeDocument/2006/relationships/font" Target="fonts/PlayfairDisplay-boldItalic.fntdata"/><Relationship Id="rId16" Type="http://schemas.openxmlformats.org/officeDocument/2006/relationships/font" Target="fonts/PlayfairDisplay-italic.fntdata"/><Relationship Id="rId5" Type="http://schemas.openxmlformats.org/officeDocument/2006/relationships/notesMaster" Target="notesMasters/notesMaster1.xml"/><Relationship Id="rId19" Type="http://schemas.openxmlformats.org/officeDocument/2006/relationships/font" Target="fonts/Montserrat-bold.fntdata"/><Relationship Id="rId6" Type="http://schemas.openxmlformats.org/officeDocument/2006/relationships/slide" Target="slides/slide1.xml"/><Relationship Id="rId18" Type="http://schemas.openxmlformats.org/officeDocument/2006/relationships/font" Target="fonts/Montserrat-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Google Shape;55;gc6f972163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c6f9721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c6f972163_0_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c6f97216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c6f972163_0_1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c6f97216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c6f972163_0_2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c6f97216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c6f972163_0_3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c6f97216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c6f972163_0_3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c6f972163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c6f972163_0_4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c6f97216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c6f972163_0_5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c6f972163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highlight>
                  <a:schemeClr val="dk1"/>
                </a:highlight>
              </a:defRPr>
            </a:lvl1pPr>
            <a:lvl2pPr indent="-317500" lvl="1" marL="914400" algn="ctr">
              <a:spcBef>
                <a:spcPts val="1600"/>
              </a:spcBef>
              <a:spcAft>
                <a:spcPts val="0"/>
              </a:spcAft>
              <a:buSzPts val="1400"/>
              <a:buChar char="○"/>
              <a:defRPr>
                <a:highlight>
                  <a:schemeClr val="dk1"/>
                </a:highlight>
              </a:defRPr>
            </a:lvl2pPr>
            <a:lvl3pPr indent="-317500" lvl="2" marL="1371600" algn="ctr">
              <a:spcBef>
                <a:spcPts val="1600"/>
              </a:spcBef>
              <a:spcAft>
                <a:spcPts val="0"/>
              </a:spcAft>
              <a:buSzPts val="1400"/>
              <a:buChar char="■"/>
              <a:defRPr>
                <a:highlight>
                  <a:schemeClr val="dk1"/>
                </a:highlight>
              </a:defRPr>
            </a:lvl3pPr>
            <a:lvl4pPr indent="-317500" lvl="3" marL="1828800" algn="ctr">
              <a:spcBef>
                <a:spcPts val="1600"/>
              </a:spcBef>
              <a:spcAft>
                <a:spcPts val="0"/>
              </a:spcAft>
              <a:buSzPts val="1400"/>
              <a:buChar char="●"/>
              <a:defRPr>
                <a:highlight>
                  <a:schemeClr val="dk1"/>
                </a:highlight>
              </a:defRPr>
            </a:lvl4pPr>
            <a:lvl5pPr indent="-317500" lvl="4" marL="2286000" algn="ctr">
              <a:spcBef>
                <a:spcPts val="1600"/>
              </a:spcBef>
              <a:spcAft>
                <a:spcPts val="0"/>
              </a:spcAft>
              <a:buSzPts val="1400"/>
              <a:buChar char="○"/>
              <a:defRPr>
                <a:highlight>
                  <a:schemeClr val="dk1"/>
                </a:highlight>
              </a:defRPr>
            </a:lvl5pPr>
            <a:lvl6pPr indent="-317500" lvl="5" marL="2743200" algn="ctr">
              <a:spcBef>
                <a:spcPts val="1600"/>
              </a:spcBef>
              <a:spcAft>
                <a:spcPts val="0"/>
              </a:spcAft>
              <a:buSzPts val="1400"/>
              <a:buChar char="■"/>
              <a:defRPr>
                <a:highlight>
                  <a:schemeClr val="dk1"/>
                </a:highlight>
              </a:defRPr>
            </a:lvl6pPr>
            <a:lvl7pPr indent="-317500" lvl="6" marL="3200400" algn="ctr">
              <a:spcBef>
                <a:spcPts val="1600"/>
              </a:spcBef>
              <a:spcAft>
                <a:spcPts val="0"/>
              </a:spcAft>
              <a:buSzPts val="1400"/>
              <a:buChar char="●"/>
              <a:defRPr>
                <a:highlight>
                  <a:schemeClr val="dk1"/>
                </a:highlight>
              </a:defRPr>
            </a:lvl7pPr>
            <a:lvl8pPr indent="-317500" lvl="7" marL="3657600" algn="ctr">
              <a:spcBef>
                <a:spcPts val="1600"/>
              </a:spcBef>
              <a:spcAft>
                <a:spcPts val="0"/>
              </a:spcAft>
              <a:buSzPts val="1400"/>
              <a:buChar char="○"/>
              <a:defRPr>
                <a:highlight>
                  <a:schemeClr val="dk1"/>
                </a:highlight>
              </a:defRPr>
            </a:lvl8pPr>
            <a:lvl9pPr indent="-317500" lvl="8" marL="4114800" algn="ctr">
              <a:spcBef>
                <a:spcPts val="1600"/>
              </a:spcBef>
              <a:spcAft>
                <a:spcPts val="160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5"/>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highlight>
                  <a:schemeClr val="lt1"/>
                </a:highlight>
              </a:defRPr>
            </a:lvl1pPr>
            <a:lvl2pPr indent="-317500" lvl="1" marL="914400">
              <a:spcBef>
                <a:spcPts val="1600"/>
              </a:spcBef>
              <a:spcAft>
                <a:spcPts val="0"/>
              </a:spcAft>
              <a:buSzPts val="1400"/>
              <a:buChar char="○"/>
              <a:defRPr>
                <a:highlight>
                  <a:schemeClr val="lt1"/>
                </a:highlight>
              </a:defRPr>
            </a:lvl2pPr>
            <a:lvl3pPr indent="-317500" lvl="2" marL="1371600">
              <a:spcBef>
                <a:spcPts val="1600"/>
              </a:spcBef>
              <a:spcAft>
                <a:spcPts val="0"/>
              </a:spcAft>
              <a:buSzPts val="1400"/>
              <a:buChar char="■"/>
              <a:defRPr>
                <a:highlight>
                  <a:schemeClr val="lt1"/>
                </a:highlight>
              </a:defRPr>
            </a:lvl3pPr>
            <a:lvl4pPr indent="-317500" lvl="3" marL="1828800">
              <a:spcBef>
                <a:spcPts val="1600"/>
              </a:spcBef>
              <a:spcAft>
                <a:spcPts val="0"/>
              </a:spcAft>
              <a:buSzPts val="1400"/>
              <a:buChar char="●"/>
              <a:defRPr>
                <a:highlight>
                  <a:schemeClr val="lt1"/>
                </a:highlight>
              </a:defRPr>
            </a:lvl4pPr>
            <a:lvl5pPr indent="-317500" lvl="4" marL="2286000">
              <a:spcBef>
                <a:spcPts val="1600"/>
              </a:spcBef>
              <a:spcAft>
                <a:spcPts val="0"/>
              </a:spcAft>
              <a:buSzPts val="1400"/>
              <a:buChar char="○"/>
              <a:defRPr>
                <a:highlight>
                  <a:schemeClr val="lt1"/>
                </a:highlight>
              </a:defRPr>
            </a:lvl5pPr>
            <a:lvl6pPr indent="-317500" lvl="5" marL="2743200">
              <a:spcBef>
                <a:spcPts val="1600"/>
              </a:spcBef>
              <a:spcAft>
                <a:spcPts val="0"/>
              </a:spcAft>
              <a:buSzPts val="1400"/>
              <a:buChar char="■"/>
              <a:defRPr>
                <a:highlight>
                  <a:schemeClr val="lt1"/>
                </a:highlight>
              </a:defRPr>
            </a:lvl6pPr>
            <a:lvl7pPr indent="-317500" lvl="6" marL="3200400">
              <a:spcBef>
                <a:spcPts val="1600"/>
              </a:spcBef>
              <a:spcAft>
                <a:spcPts val="0"/>
              </a:spcAft>
              <a:buSzPts val="1400"/>
              <a:buChar char="●"/>
              <a:defRPr>
                <a:highlight>
                  <a:schemeClr val="lt1"/>
                </a:highlight>
              </a:defRPr>
            </a:lvl7pPr>
            <a:lvl8pPr indent="-317500" lvl="7" marL="3657600">
              <a:spcBef>
                <a:spcPts val="1600"/>
              </a:spcBef>
              <a:spcAft>
                <a:spcPts val="0"/>
              </a:spcAft>
              <a:buSzPts val="1400"/>
              <a:buChar char="○"/>
              <a:defRPr>
                <a:highlight>
                  <a:schemeClr val="lt1"/>
                </a:highlight>
              </a:defRPr>
            </a:lvl8pPr>
            <a:lvl9pPr indent="-317500" lvl="8" marL="4114800">
              <a:spcBef>
                <a:spcPts val="1600"/>
              </a:spcBef>
              <a:spcAft>
                <a:spcPts val="160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1.jpg"/><Relationship Id="rId5" Type="http://schemas.openxmlformats.org/officeDocument/2006/relationships/image" Target="../media/image5.jpg"/><Relationship Id="rId6"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3.jpg"/><Relationship Id="rId5"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0.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9.jpg"/><Relationship Id="rId5"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image" Target="../media/image21.jpg"/><Relationship Id="rId5"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6.jpg"/><Relationship Id="rId4" Type="http://schemas.openxmlformats.org/officeDocument/2006/relationships/image" Target="../media/image14.jpg"/><Relationship Id="rId5"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 name="Shape 57"/>
        <p:cNvGrpSpPr/>
        <p:nvPr/>
      </p:nvGrpSpPr>
      <p:grpSpPr>
        <a:xfrm>
          <a:off x="0" y="0"/>
          <a:ext cx="0" cy="0"/>
          <a:chOff x="0" y="0"/>
          <a:chExt cx="0" cy="0"/>
        </a:xfrm>
      </p:grpSpPr>
      <p:sp>
        <p:nvSpPr>
          <p:cNvPr id="58" name="Google Shape;58;p13"/>
          <p:cNvSpPr txBox="1"/>
          <p:nvPr>
            <p:ph idx="4294967295" type="title"/>
          </p:nvPr>
        </p:nvSpPr>
        <p:spPr>
          <a:xfrm>
            <a:off x="5836250" y="1680900"/>
            <a:ext cx="3204000" cy="252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800">
                <a:solidFill>
                  <a:schemeClr val="accent1"/>
                </a:solidFill>
              </a:rPr>
              <a:t>DHS Project 2018</a:t>
            </a:r>
            <a:endParaRPr sz="4800">
              <a:solidFill>
                <a:schemeClr val="accent1"/>
              </a:solidFill>
            </a:endParaRPr>
          </a:p>
        </p:txBody>
      </p:sp>
      <p:sp>
        <p:nvSpPr>
          <p:cNvPr id="59" name="Google Shape;59;p13"/>
          <p:cNvSpPr txBox="1"/>
          <p:nvPr>
            <p:ph idx="4294967295" type="subTitle"/>
          </p:nvPr>
        </p:nvSpPr>
        <p:spPr>
          <a:xfrm>
            <a:off x="5836250" y="4224225"/>
            <a:ext cx="3204000" cy="472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October 22 2018</a:t>
            </a:r>
            <a:endParaRPr/>
          </a:p>
        </p:txBody>
      </p:sp>
      <p:pic>
        <p:nvPicPr>
          <p:cNvPr id="60" name="Google Shape;60;p13"/>
          <p:cNvPicPr preferRelativeResize="0"/>
          <p:nvPr/>
        </p:nvPicPr>
        <p:blipFill rotWithShape="1">
          <a:blip r:embed="rId3">
            <a:alphaModFix/>
          </a:blip>
          <a:srcRect b="0" l="28169" r="28169" t="0"/>
          <a:stretch/>
        </p:blipFill>
        <p:spPr>
          <a:xfrm>
            <a:off x="76200" y="-2430450"/>
            <a:ext cx="2912026" cy="5002199"/>
          </a:xfrm>
          <a:prstGeom prst="rect">
            <a:avLst/>
          </a:prstGeom>
          <a:noFill/>
          <a:ln>
            <a:noFill/>
          </a:ln>
        </p:spPr>
      </p:pic>
      <p:pic>
        <p:nvPicPr>
          <p:cNvPr id="61" name="Google Shape;61;p13"/>
          <p:cNvPicPr preferRelativeResize="0"/>
          <p:nvPr/>
        </p:nvPicPr>
        <p:blipFill rotWithShape="1">
          <a:blip r:embed="rId4">
            <a:alphaModFix/>
          </a:blip>
          <a:srcRect b="0" l="17071" r="17065" t="0"/>
          <a:stretch/>
        </p:blipFill>
        <p:spPr>
          <a:xfrm>
            <a:off x="3060775" y="-478125"/>
            <a:ext cx="2715776" cy="3092552"/>
          </a:xfrm>
          <a:prstGeom prst="rect">
            <a:avLst/>
          </a:prstGeom>
          <a:noFill/>
          <a:ln>
            <a:noFill/>
          </a:ln>
        </p:spPr>
      </p:pic>
      <p:pic>
        <p:nvPicPr>
          <p:cNvPr id="62" name="Google Shape;62;p13"/>
          <p:cNvPicPr preferRelativeResize="0"/>
          <p:nvPr/>
        </p:nvPicPr>
        <p:blipFill rotWithShape="1">
          <a:blip r:embed="rId5">
            <a:alphaModFix/>
          </a:blip>
          <a:srcRect b="0" l="13476" r="13483" t="0"/>
          <a:stretch/>
        </p:blipFill>
        <p:spPr>
          <a:xfrm>
            <a:off x="0" y="2614425"/>
            <a:ext cx="2912026" cy="2990131"/>
          </a:xfrm>
          <a:prstGeom prst="rect">
            <a:avLst/>
          </a:prstGeom>
          <a:noFill/>
          <a:ln>
            <a:noFill/>
          </a:ln>
        </p:spPr>
      </p:pic>
      <p:pic>
        <p:nvPicPr>
          <p:cNvPr id="63" name="Google Shape;63;p13"/>
          <p:cNvPicPr preferRelativeResize="0"/>
          <p:nvPr/>
        </p:nvPicPr>
        <p:blipFill>
          <a:blip r:embed="rId6">
            <a:alphaModFix/>
          </a:blip>
          <a:stretch>
            <a:fillRect/>
          </a:stretch>
        </p:blipFill>
        <p:spPr>
          <a:xfrm>
            <a:off x="3064425" y="2766825"/>
            <a:ext cx="2619423" cy="2837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4"/>
          <p:cNvSpPr txBox="1"/>
          <p:nvPr>
            <p:ph idx="4294967295" type="body"/>
          </p:nvPr>
        </p:nvSpPr>
        <p:spPr>
          <a:xfrm>
            <a:off x="6855600" y="70650"/>
            <a:ext cx="2181600" cy="24636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chemeClr val="accent1"/>
                </a:solidFill>
              </a:rPr>
              <a:t>2” conduit was pulled on Friday through a Raceway that was installed after hours all the way through the cafeteria, to the gear room.</a:t>
            </a:r>
            <a:endParaRPr>
              <a:solidFill>
                <a:schemeClr val="accent1"/>
              </a:solidFill>
            </a:endParaRPr>
          </a:p>
        </p:txBody>
      </p:sp>
      <p:pic>
        <p:nvPicPr>
          <p:cNvPr id="69" name="Google Shape;69;p14"/>
          <p:cNvPicPr preferRelativeResize="0"/>
          <p:nvPr/>
        </p:nvPicPr>
        <p:blipFill rotWithShape="1">
          <a:blip r:embed="rId3">
            <a:alphaModFix/>
          </a:blip>
          <a:srcRect b="0" l="16697" r="16697" t="0"/>
          <a:stretch/>
        </p:blipFill>
        <p:spPr>
          <a:xfrm>
            <a:off x="76200" y="70650"/>
            <a:ext cx="4442399" cy="5002199"/>
          </a:xfrm>
          <a:prstGeom prst="rect">
            <a:avLst/>
          </a:prstGeom>
          <a:noFill/>
          <a:ln>
            <a:noFill/>
          </a:ln>
        </p:spPr>
      </p:pic>
      <p:pic>
        <p:nvPicPr>
          <p:cNvPr id="70" name="Google Shape;70;p14"/>
          <p:cNvPicPr preferRelativeResize="0"/>
          <p:nvPr/>
        </p:nvPicPr>
        <p:blipFill rotWithShape="1">
          <a:blip r:embed="rId4">
            <a:alphaModFix/>
          </a:blip>
          <a:srcRect b="7648" l="0" r="0" t="7656"/>
          <a:stretch/>
        </p:blipFill>
        <p:spPr>
          <a:xfrm>
            <a:off x="4594800" y="70650"/>
            <a:ext cx="2181600" cy="2463601"/>
          </a:xfrm>
          <a:prstGeom prst="rect">
            <a:avLst/>
          </a:prstGeom>
          <a:noFill/>
          <a:ln>
            <a:noFill/>
          </a:ln>
        </p:spPr>
      </p:pic>
      <p:pic>
        <p:nvPicPr>
          <p:cNvPr id="71" name="Google Shape;71;p14"/>
          <p:cNvPicPr preferRelativeResize="0"/>
          <p:nvPr/>
        </p:nvPicPr>
        <p:blipFill rotWithShape="1">
          <a:blip r:embed="rId5">
            <a:alphaModFix/>
          </a:blip>
          <a:srcRect b="13028" l="0" r="0" t="13028"/>
          <a:stretch/>
        </p:blipFill>
        <p:spPr>
          <a:xfrm>
            <a:off x="4594800" y="2609250"/>
            <a:ext cx="4442399" cy="24635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pic>
        <p:nvPicPr>
          <p:cNvPr id="76" name="Google Shape;76;p15"/>
          <p:cNvPicPr preferRelativeResize="0"/>
          <p:nvPr/>
        </p:nvPicPr>
        <p:blipFill rotWithShape="1">
          <a:blip r:embed="rId3">
            <a:alphaModFix/>
          </a:blip>
          <a:srcRect b="7820" l="0" r="0" t="7820"/>
          <a:stretch/>
        </p:blipFill>
        <p:spPr>
          <a:xfrm>
            <a:off x="4571100" y="0"/>
            <a:ext cx="4572899" cy="5143506"/>
          </a:xfrm>
          <a:prstGeom prst="rect">
            <a:avLst/>
          </a:prstGeom>
          <a:noFill/>
          <a:ln>
            <a:noFill/>
          </a:ln>
        </p:spPr>
      </p:pic>
      <p:pic>
        <p:nvPicPr>
          <p:cNvPr id="77" name="Google Shape;77;p15"/>
          <p:cNvPicPr preferRelativeResize="0"/>
          <p:nvPr/>
        </p:nvPicPr>
        <p:blipFill>
          <a:blip r:embed="rId4">
            <a:alphaModFix/>
          </a:blip>
          <a:stretch>
            <a:fillRect/>
          </a:stretch>
        </p:blipFill>
        <p:spPr>
          <a:xfrm>
            <a:off x="152400" y="152400"/>
            <a:ext cx="3792502" cy="2844376"/>
          </a:xfrm>
          <a:prstGeom prst="rect">
            <a:avLst/>
          </a:prstGeom>
          <a:noFill/>
          <a:ln>
            <a:noFill/>
          </a:ln>
        </p:spPr>
      </p:pic>
      <p:sp>
        <p:nvSpPr>
          <p:cNvPr id="78" name="Google Shape;78;p15"/>
          <p:cNvSpPr txBox="1"/>
          <p:nvPr/>
        </p:nvSpPr>
        <p:spPr>
          <a:xfrm>
            <a:off x="264675" y="3261450"/>
            <a:ext cx="4038300" cy="17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We are patiently awaiting the tough task of opening up our remodeled area to the new </a:t>
            </a:r>
            <a:r>
              <a:rPr lang="en"/>
              <a:t>construction</a:t>
            </a:r>
            <a:r>
              <a:rPr lang="en"/>
              <a:t>. This has been a tougher challenge than to be expected due to the size and strength of this mighty building.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pic>
        <p:nvPicPr>
          <p:cNvPr id="83" name="Google Shape;83;p16"/>
          <p:cNvPicPr preferRelativeResize="0"/>
          <p:nvPr/>
        </p:nvPicPr>
        <p:blipFill rotWithShape="1">
          <a:blip r:embed="rId3">
            <a:alphaModFix/>
          </a:blip>
          <a:srcRect b="12501" l="0" r="0" t="12501"/>
          <a:stretch/>
        </p:blipFill>
        <p:spPr>
          <a:xfrm>
            <a:off x="-200" y="0"/>
            <a:ext cx="9144402"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pic>
        <p:nvPicPr>
          <p:cNvPr id="88" name="Google Shape;88;p17"/>
          <p:cNvPicPr preferRelativeResize="0"/>
          <p:nvPr/>
        </p:nvPicPr>
        <p:blipFill rotWithShape="1">
          <a:blip r:embed="rId3">
            <a:alphaModFix/>
          </a:blip>
          <a:srcRect b="0" l="5100" r="5100" t="0"/>
          <a:stretch/>
        </p:blipFill>
        <p:spPr>
          <a:xfrm>
            <a:off x="76200" y="76200"/>
            <a:ext cx="2959493" cy="2471697"/>
          </a:xfrm>
          <a:prstGeom prst="rect">
            <a:avLst/>
          </a:prstGeom>
          <a:noFill/>
          <a:ln>
            <a:noFill/>
          </a:ln>
        </p:spPr>
      </p:pic>
      <p:pic>
        <p:nvPicPr>
          <p:cNvPr id="89" name="Google Shape;89;p17"/>
          <p:cNvPicPr preferRelativeResize="0"/>
          <p:nvPr/>
        </p:nvPicPr>
        <p:blipFill rotWithShape="1">
          <a:blip r:embed="rId4">
            <a:alphaModFix/>
          </a:blip>
          <a:srcRect b="0" l="5100" r="5100" t="0"/>
          <a:stretch/>
        </p:blipFill>
        <p:spPr>
          <a:xfrm>
            <a:off x="76200" y="2606675"/>
            <a:ext cx="2959503" cy="2471704"/>
          </a:xfrm>
          <a:prstGeom prst="rect">
            <a:avLst/>
          </a:prstGeom>
          <a:noFill/>
          <a:ln>
            <a:noFill/>
          </a:ln>
        </p:spPr>
      </p:pic>
      <p:pic>
        <p:nvPicPr>
          <p:cNvPr id="90" name="Google Shape;90;p17"/>
          <p:cNvPicPr preferRelativeResize="0"/>
          <p:nvPr/>
        </p:nvPicPr>
        <p:blipFill rotWithShape="1">
          <a:blip r:embed="rId5">
            <a:alphaModFix/>
          </a:blip>
          <a:srcRect b="0" l="5100" r="5100" t="0"/>
          <a:stretch/>
        </p:blipFill>
        <p:spPr>
          <a:xfrm>
            <a:off x="3092250" y="76200"/>
            <a:ext cx="5969705" cy="49857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18"/>
          <p:cNvSpPr txBox="1"/>
          <p:nvPr>
            <p:ph idx="4294967295" type="title"/>
          </p:nvPr>
        </p:nvSpPr>
        <p:spPr>
          <a:xfrm>
            <a:off x="311700" y="4022850"/>
            <a:ext cx="8520600" cy="129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Street lamps are being prepped, Poles are now on sight as well. I would hope that the exterior lighting is a priority, heading into winter.</a:t>
            </a:r>
            <a:endParaRPr sz="2400"/>
          </a:p>
        </p:txBody>
      </p:sp>
      <p:pic>
        <p:nvPicPr>
          <p:cNvPr id="96" name="Google Shape;96;p18"/>
          <p:cNvPicPr preferRelativeResize="0"/>
          <p:nvPr/>
        </p:nvPicPr>
        <p:blipFill rotWithShape="1">
          <a:blip r:embed="rId3">
            <a:alphaModFix/>
          </a:blip>
          <a:srcRect b="0" l="3985" r="3976" t="0"/>
          <a:stretch/>
        </p:blipFill>
        <p:spPr>
          <a:xfrm>
            <a:off x="83275" y="1365900"/>
            <a:ext cx="2959498" cy="2411704"/>
          </a:xfrm>
          <a:prstGeom prst="rect">
            <a:avLst/>
          </a:prstGeom>
          <a:noFill/>
          <a:ln>
            <a:noFill/>
          </a:ln>
        </p:spPr>
      </p:pic>
      <p:pic>
        <p:nvPicPr>
          <p:cNvPr id="97" name="Google Shape;97;p18"/>
          <p:cNvPicPr preferRelativeResize="0"/>
          <p:nvPr/>
        </p:nvPicPr>
        <p:blipFill rotWithShape="1">
          <a:blip r:embed="rId4">
            <a:alphaModFix/>
          </a:blip>
          <a:srcRect b="0" l="3985" r="3976" t="0"/>
          <a:stretch/>
        </p:blipFill>
        <p:spPr>
          <a:xfrm>
            <a:off x="3098025" y="1365900"/>
            <a:ext cx="2959473" cy="2411697"/>
          </a:xfrm>
          <a:prstGeom prst="rect">
            <a:avLst/>
          </a:prstGeom>
          <a:noFill/>
          <a:ln>
            <a:noFill/>
          </a:ln>
        </p:spPr>
      </p:pic>
      <p:pic>
        <p:nvPicPr>
          <p:cNvPr id="98" name="Google Shape;98;p18"/>
          <p:cNvPicPr preferRelativeResize="0"/>
          <p:nvPr/>
        </p:nvPicPr>
        <p:blipFill rotWithShape="1">
          <a:blip r:embed="rId5">
            <a:alphaModFix/>
          </a:blip>
          <a:srcRect b="0" l="3985" r="3976" t="0"/>
          <a:stretch/>
        </p:blipFill>
        <p:spPr>
          <a:xfrm>
            <a:off x="6112750" y="1365900"/>
            <a:ext cx="2959498" cy="2411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pic>
        <p:nvPicPr>
          <p:cNvPr id="103" name="Google Shape;103;p19"/>
          <p:cNvPicPr preferRelativeResize="0"/>
          <p:nvPr/>
        </p:nvPicPr>
        <p:blipFill rotWithShape="1">
          <a:blip r:embed="rId3">
            <a:alphaModFix/>
          </a:blip>
          <a:srcRect b="0" l="16697" r="16697" t="0"/>
          <a:stretch/>
        </p:blipFill>
        <p:spPr>
          <a:xfrm>
            <a:off x="76196" y="76200"/>
            <a:ext cx="4442399" cy="5002203"/>
          </a:xfrm>
          <a:prstGeom prst="rect">
            <a:avLst/>
          </a:prstGeom>
          <a:noFill/>
          <a:ln>
            <a:noFill/>
          </a:ln>
        </p:spPr>
      </p:pic>
      <p:pic>
        <p:nvPicPr>
          <p:cNvPr id="104" name="Google Shape;104;p19"/>
          <p:cNvPicPr preferRelativeResize="0"/>
          <p:nvPr/>
        </p:nvPicPr>
        <p:blipFill rotWithShape="1">
          <a:blip r:embed="rId4">
            <a:alphaModFix/>
          </a:blip>
          <a:srcRect b="0" l="16697" r="16697" t="0"/>
          <a:stretch/>
        </p:blipFill>
        <p:spPr>
          <a:xfrm>
            <a:off x="4613700" y="70650"/>
            <a:ext cx="4442404" cy="5002203"/>
          </a:xfrm>
          <a:prstGeom prst="rect">
            <a:avLst/>
          </a:prstGeom>
          <a:noFill/>
          <a:ln>
            <a:noFill/>
          </a:ln>
        </p:spPr>
      </p:pic>
      <p:sp>
        <p:nvSpPr>
          <p:cNvPr id="105" name="Google Shape;105;p19"/>
          <p:cNvSpPr txBox="1"/>
          <p:nvPr/>
        </p:nvSpPr>
        <p:spPr>
          <a:xfrm>
            <a:off x="486650" y="2732100"/>
            <a:ext cx="5156700" cy="1024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Each connection to the building is slightly different. Holes must be prepped. Connections are often times anchored to the concrete. Some rest upon the CMU walls and are then connected to the existing steel or new welding plates.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pic>
        <p:nvPicPr>
          <p:cNvPr id="110" name="Google Shape;110;p20"/>
          <p:cNvPicPr preferRelativeResize="0"/>
          <p:nvPr/>
        </p:nvPicPr>
        <p:blipFill rotWithShape="1">
          <a:blip r:embed="rId3">
            <a:alphaModFix/>
          </a:blip>
          <a:srcRect b="0" l="5245" r="5245" t="0"/>
          <a:stretch/>
        </p:blipFill>
        <p:spPr>
          <a:xfrm>
            <a:off x="76200" y="76200"/>
            <a:ext cx="5969695" cy="5002199"/>
          </a:xfrm>
          <a:prstGeom prst="rect">
            <a:avLst/>
          </a:prstGeom>
          <a:noFill/>
          <a:ln>
            <a:noFill/>
          </a:ln>
        </p:spPr>
      </p:pic>
      <p:sp>
        <p:nvSpPr>
          <p:cNvPr id="111" name="Google Shape;111;p20"/>
          <p:cNvSpPr txBox="1"/>
          <p:nvPr>
            <p:ph idx="4294967295" type="body"/>
          </p:nvPr>
        </p:nvSpPr>
        <p:spPr>
          <a:xfrm>
            <a:off x="229675" y="2491675"/>
            <a:ext cx="2181600" cy="24636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chemeClr val="accent1"/>
                </a:solidFill>
              </a:rPr>
              <a:t>Some of our grounds guys are trying to get the ditch completely cut this fall.</a:t>
            </a:r>
            <a:endParaRPr>
              <a:solidFill>
                <a:schemeClr val="accent1"/>
              </a:solidFill>
            </a:endParaRPr>
          </a:p>
        </p:txBody>
      </p:sp>
      <p:pic>
        <p:nvPicPr>
          <p:cNvPr id="112" name="Google Shape;112;p20"/>
          <p:cNvPicPr preferRelativeResize="0"/>
          <p:nvPr/>
        </p:nvPicPr>
        <p:blipFill rotWithShape="1">
          <a:blip r:embed="rId4">
            <a:alphaModFix/>
          </a:blip>
          <a:srcRect b="18684" l="0" r="0" t="18678"/>
          <a:stretch/>
        </p:blipFill>
        <p:spPr>
          <a:xfrm>
            <a:off x="6096600" y="76200"/>
            <a:ext cx="2959500" cy="2471700"/>
          </a:xfrm>
          <a:prstGeom prst="rect">
            <a:avLst/>
          </a:prstGeom>
          <a:noFill/>
          <a:ln>
            <a:noFill/>
          </a:ln>
        </p:spPr>
      </p:pic>
      <p:pic>
        <p:nvPicPr>
          <p:cNvPr id="113" name="Google Shape;113;p20"/>
          <p:cNvPicPr preferRelativeResize="0"/>
          <p:nvPr/>
        </p:nvPicPr>
        <p:blipFill rotWithShape="1">
          <a:blip r:embed="rId5">
            <a:alphaModFix/>
          </a:blip>
          <a:srcRect b="0" l="5100" r="5100" t="0"/>
          <a:stretch/>
        </p:blipFill>
        <p:spPr>
          <a:xfrm>
            <a:off x="6096599" y="2606700"/>
            <a:ext cx="2959493" cy="247169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